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  <p:sldMasterId id="214748366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Quattrocento Sans"/>
      <p:regular r:id="rId23"/>
      <p:bold r:id="rId24"/>
      <p:italic r:id="rId25"/>
      <p:boldItalic r:id="rId26"/>
    </p:embeddedFont>
    <p:embeddedFont>
      <p:font typeface="Helvetica Neue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FE294D-1275-4D93-9C66-37D1CF5BCCF0}">
  <a:tblStyle styleId="{B2FE294D-1275-4D93-9C66-37D1CF5BCC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QuattrocentoSans-bold.fntdata"/><Relationship Id="rId23" Type="http://schemas.openxmlformats.org/officeDocument/2006/relationships/font" Target="fonts/Quattrocento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QuattrocentoSans-boldItalic.fntdata"/><Relationship Id="rId25" Type="http://schemas.openxmlformats.org/officeDocument/2006/relationships/font" Target="fonts/QuattrocentoSans-italic.fntdata"/><Relationship Id="rId28" Type="http://schemas.openxmlformats.org/officeDocument/2006/relationships/font" Target="fonts/HelveticaNeue-bold.fntdata"/><Relationship Id="rId27" Type="http://schemas.openxmlformats.org/officeDocument/2006/relationships/font" Target="fonts/HelveticaNeue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HelveticaNeue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HelveticaNeue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df26881dc_0_254:notes"/>
          <p:cNvSpPr/>
          <p:nvPr>
            <p:ph idx="2" type="sldImg"/>
          </p:nvPr>
        </p:nvSpPr>
        <p:spPr>
          <a:xfrm>
            <a:off x="425426" y="1143550"/>
            <a:ext cx="60072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24df26881dc_0_254:notes"/>
          <p:cNvSpPr txBox="1"/>
          <p:nvPr>
            <p:ph idx="1" type="body"/>
          </p:nvPr>
        </p:nvSpPr>
        <p:spPr>
          <a:xfrm>
            <a:off x="685800" y="4400556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4df26881dc_0_254:notes"/>
          <p:cNvSpPr txBox="1"/>
          <p:nvPr>
            <p:ph idx="12" type="sldNum"/>
          </p:nvPr>
        </p:nvSpPr>
        <p:spPr>
          <a:xfrm>
            <a:off x="3884613" y="8685225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d2441f5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8d2441f5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fc70e15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4fc70e15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0ec4e0cd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90ec4e0cd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e0f337bdb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4e0f337bdb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e0f337b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e0f337b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4df26881d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4df26881d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df26881dc_0_0:notes"/>
          <p:cNvSpPr/>
          <p:nvPr>
            <p:ph idx="2" type="sldImg"/>
          </p:nvPr>
        </p:nvSpPr>
        <p:spPr>
          <a:xfrm>
            <a:off x="425426" y="1143550"/>
            <a:ext cx="6007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4df26881dc_0_0:notes"/>
          <p:cNvSpPr txBox="1"/>
          <p:nvPr>
            <p:ph idx="1" type="body"/>
          </p:nvPr>
        </p:nvSpPr>
        <p:spPr>
          <a:xfrm>
            <a:off x="685800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4df26881dc_0_0:notes"/>
          <p:cNvSpPr txBox="1"/>
          <p:nvPr>
            <p:ph idx="12" type="sldNum"/>
          </p:nvPr>
        </p:nvSpPr>
        <p:spPr>
          <a:xfrm>
            <a:off x="3884613" y="8685225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5c68fa770_2_106:notes"/>
          <p:cNvSpPr/>
          <p:nvPr>
            <p:ph idx="2" type="sldImg"/>
          </p:nvPr>
        </p:nvSpPr>
        <p:spPr>
          <a:xfrm>
            <a:off x="425426" y="1143550"/>
            <a:ext cx="6007147" cy="308597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75c68fa770_2_106:notes"/>
          <p:cNvSpPr txBox="1"/>
          <p:nvPr>
            <p:ph idx="1" type="body"/>
          </p:nvPr>
        </p:nvSpPr>
        <p:spPr>
          <a:xfrm>
            <a:off x="685800" y="4400556"/>
            <a:ext cx="5486400" cy="3600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75c68fa770_2_106:notes"/>
          <p:cNvSpPr txBox="1"/>
          <p:nvPr>
            <p:ph idx="12" type="sldNum"/>
          </p:nvPr>
        </p:nvSpPr>
        <p:spPr>
          <a:xfrm>
            <a:off x="3884613" y="8685225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d6502854c_0_52:notes"/>
          <p:cNvSpPr/>
          <p:nvPr>
            <p:ph idx="2" type="sldImg"/>
          </p:nvPr>
        </p:nvSpPr>
        <p:spPr>
          <a:xfrm>
            <a:off x="425426" y="1143550"/>
            <a:ext cx="6007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3d6502854c_0_52:notes"/>
          <p:cNvSpPr txBox="1"/>
          <p:nvPr>
            <p:ph idx="1" type="body"/>
          </p:nvPr>
        </p:nvSpPr>
        <p:spPr>
          <a:xfrm>
            <a:off x="685800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3d6502854c_0_52:notes"/>
          <p:cNvSpPr txBox="1"/>
          <p:nvPr>
            <p:ph idx="12" type="sldNum"/>
          </p:nvPr>
        </p:nvSpPr>
        <p:spPr>
          <a:xfrm>
            <a:off x="3884613" y="8685225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5c68fa770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75c68fa770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5d002868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5d002868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3d6502854c_0_47:notes"/>
          <p:cNvSpPr/>
          <p:nvPr>
            <p:ph idx="2" type="sldImg"/>
          </p:nvPr>
        </p:nvSpPr>
        <p:spPr>
          <a:xfrm>
            <a:off x="425426" y="1143550"/>
            <a:ext cx="6007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23d6502854c_0_47:notes"/>
          <p:cNvSpPr txBox="1"/>
          <p:nvPr>
            <p:ph idx="1" type="body"/>
          </p:nvPr>
        </p:nvSpPr>
        <p:spPr>
          <a:xfrm>
            <a:off x="685800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3d6502854c_0_47:notes"/>
          <p:cNvSpPr txBox="1"/>
          <p:nvPr>
            <p:ph idx="12" type="sldNum"/>
          </p:nvPr>
        </p:nvSpPr>
        <p:spPr>
          <a:xfrm>
            <a:off x="3884613" y="8685225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75c68fa770_2_130:notes"/>
          <p:cNvSpPr txBox="1"/>
          <p:nvPr>
            <p:ph idx="1" type="body"/>
          </p:nvPr>
        </p:nvSpPr>
        <p:spPr>
          <a:xfrm>
            <a:off x="685800" y="4400556"/>
            <a:ext cx="5486400" cy="360045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75c68fa770_2_130:notes"/>
          <p:cNvSpPr/>
          <p:nvPr>
            <p:ph idx="2" type="sldImg"/>
          </p:nvPr>
        </p:nvSpPr>
        <p:spPr>
          <a:xfrm>
            <a:off x="425426" y="1143550"/>
            <a:ext cx="6007147" cy="308597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8d2441f51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8d2441f5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page_logo">
  <p:cSld name="1_coverpage_logo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5579962" y="0"/>
            <a:ext cx="3564038" cy="5143500"/>
          </a:xfrm>
          <a:prstGeom prst="round1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521494" y="3358864"/>
            <a:ext cx="4076870" cy="32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521494" y="2074664"/>
            <a:ext cx="7469501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Helvetica Neue"/>
              <a:buNone/>
              <a:defRPr b="1" sz="2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>
            <a:off x="1684493" y="0"/>
            <a:ext cx="6306500" cy="5143500"/>
          </a:xfrm>
          <a:prstGeom prst="round1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0" y="0"/>
            <a:ext cx="6348284" cy="5143500"/>
          </a:xfrm>
          <a:prstGeom prst="round1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9749481" y="3132438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8785654" y="352168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29">
          <p15:clr>
            <a:srgbClr val="CCCCCC"/>
          </p15:clr>
        </p15:guide>
        <p15:guide id="2" pos="5364">
          <p15:clr>
            <a:srgbClr val="CCCCC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_3">
  <p:cSld name="1_blank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4E555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CCCCCC"/>
          </p15:clr>
        </p15:guide>
        <p15:guide id="2" pos="5364">
          <p15:clr>
            <a:srgbClr val="CCCCC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">
  <p:cSld name="blank_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0" y="3"/>
            <a:ext cx="7317632" cy="685768"/>
          </a:xfrm>
          <a:prstGeom prst="parallelogram">
            <a:avLst>
              <a:gd fmla="val 0" name="adj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114655" y="56070"/>
            <a:ext cx="6914735" cy="552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69" name="Google Shape;69;p16"/>
          <p:cNvCxnSpPr/>
          <p:nvPr/>
        </p:nvCxnSpPr>
        <p:spPr>
          <a:xfrm>
            <a:off x="0" y="4739879"/>
            <a:ext cx="8995299" cy="0"/>
          </a:xfrm>
          <a:prstGeom prst="straightConnector1">
            <a:avLst/>
          </a:prstGeom>
          <a:noFill/>
          <a:ln cap="flat" cmpd="sng" w="28575">
            <a:solidFill>
              <a:srgbClr val="4E555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" name="Google Shape;70;p16"/>
          <p:cNvSpPr/>
          <p:nvPr/>
        </p:nvSpPr>
        <p:spPr>
          <a:xfrm>
            <a:off x="114654" y="4813230"/>
            <a:ext cx="1488031" cy="189975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1912957" y="4813230"/>
            <a:ext cx="1488032" cy="189975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1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5658236" y="4816487"/>
            <a:ext cx="1472611" cy="189975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3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3793784" y="4813230"/>
            <a:ext cx="1488032" cy="189975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2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7507267" y="4813230"/>
            <a:ext cx="1488032" cy="189975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Reflection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CCCCCC"/>
          </p15:clr>
        </p15:guide>
        <p15:guide id="2" pos="5364">
          <p15:clr>
            <a:srgbClr val="CCCCC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2">
  <p:cSld name="blank_3_3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0" y="3"/>
            <a:ext cx="7317600" cy="685800"/>
          </a:xfrm>
          <a:prstGeom prst="parallelogram">
            <a:avLst>
              <a:gd fmla="val 0" name="adj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114655" y="56070"/>
            <a:ext cx="69147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78" name="Google Shape;78;p17"/>
          <p:cNvCxnSpPr/>
          <p:nvPr/>
        </p:nvCxnSpPr>
        <p:spPr>
          <a:xfrm>
            <a:off x="0" y="4739879"/>
            <a:ext cx="8995200" cy="0"/>
          </a:xfrm>
          <a:prstGeom prst="straightConnector1">
            <a:avLst/>
          </a:prstGeom>
          <a:noFill/>
          <a:ln cap="flat" cmpd="sng" w="28575">
            <a:solidFill>
              <a:srgbClr val="4E555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" name="Google Shape;79;p17"/>
          <p:cNvSpPr/>
          <p:nvPr/>
        </p:nvSpPr>
        <p:spPr>
          <a:xfrm>
            <a:off x="114654" y="4813230"/>
            <a:ext cx="1488000" cy="189900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7"/>
          <p:cNvSpPr/>
          <p:nvPr/>
        </p:nvSpPr>
        <p:spPr>
          <a:xfrm>
            <a:off x="1912958" y="4813230"/>
            <a:ext cx="1488000" cy="189900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1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5658236" y="4816487"/>
            <a:ext cx="1472700" cy="189900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3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3793784" y="4813230"/>
            <a:ext cx="1488000" cy="189900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2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7507268" y="4813230"/>
            <a:ext cx="1488000" cy="189900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Reflection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CCCCCC"/>
          </p15:clr>
        </p15:guide>
        <p15:guide id="2" pos="5364">
          <p15:clr>
            <a:srgbClr val="CCCCC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3">
  <p:cSld name="blank_3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/>
          <p:nvPr/>
        </p:nvSpPr>
        <p:spPr>
          <a:xfrm>
            <a:off x="0" y="3"/>
            <a:ext cx="7317600" cy="685800"/>
          </a:xfrm>
          <a:prstGeom prst="parallelogram">
            <a:avLst>
              <a:gd fmla="val 0" name="adj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8"/>
          <p:cNvSpPr txBox="1"/>
          <p:nvPr>
            <p:ph type="title"/>
          </p:nvPr>
        </p:nvSpPr>
        <p:spPr>
          <a:xfrm>
            <a:off x="114655" y="56070"/>
            <a:ext cx="69147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87" name="Google Shape;87;p18"/>
          <p:cNvCxnSpPr/>
          <p:nvPr/>
        </p:nvCxnSpPr>
        <p:spPr>
          <a:xfrm>
            <a:off x="0" y="4739879"/>
            <a:ext cx="8995200" cy="0"/>
          </a:xfrm>
          <a:prstGeom prst="straightConnector1">
            <a:avLst/>
          </a:prstGeom>
          <a:noFill/>
          <a:ln cap="flat" cmpd="sng" w="28575">
            <a:solidFill>
              <a:srgbClr val="4E555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" name="Google Shape;88;p18"/>
          <p:cNvSpPr/>
          <p:nvPr/>
        </p:nvSpPr>
        <p:spPr>
          <a:xfrm>
            <a:off x="114654" y="4813230"/>
            <a:ext cx="1488000" cy="189900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1912958" y="4813230"/>
            <a:ext cx="1488000" cy="189900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1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5658236" y="4816487"/>
            <a:ext cx="1472700" cy="189900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3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3793784" y="4813230"/>
            <a:ext cx="1488000" cy="189900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2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7507268" y="4813230"/>
            <a:ext cx="1488000" cy="189900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Reflection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CCCCCC"/>
          </p15:clr>
        </p15:guide>
        <p15:guide id="2" pos="5364">
          <p15:clr>
            <a:srgbClr val="CCCCC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F">
  <p:cSld name="blank_3_2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0" y="3"/>
            <a:ext cx="7317600" cy="685800"/>
          </a:xfrm>
          <a:prstGeom prst="parallelogram">
            <a:avLst>
              <a:gd fmla="val 0" name="adj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19"/>
          <p:cNvSpPr txBox="1"/>
          <p:nvPr>
            <p:ph type="title"/>
          </p:nvPr>
        </p:nvSpPr>
        <p:spPr>
          <a:xfrm>
            <a:off x="114655" y="56070"/>
            <a:ext cx="69147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96" name="Google Shape;96;p19"/>
          <p:cNvCxnSpPr/>
          <p:nvPr/>
        </p:nvCxnSpPr>
        <p:spPr>
          <a:xfrm>
            <a:off x="0" y="4739879"/>
            <a:ext cx="8995200" cy="0"/>
          </a:xfrm>
          <a:prstGeom prst="straightConnector1">
            <a:avLst/>
          </a:prstGeom>
          <a:noFill/>
          <a:ln cap="flat" cmpd="sng" w="28575">
            <a:solidFill>
              <a:srgbClr val="4E555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19"/>
          <p:cNvSpPr/>
          <p:nvPr/>
        </p:nvSpPr>
        <p:spPr>
          <a:xfrm>
            <a:off x="114654" y="4813230"/>
            <a:ext cx="1488000" cy="189900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1912958" y="4813230"/>
            <a:ext cx="1488000" cy="189900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1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5658236" y="4816487"/>
            <a:ext cx="1472700" cy="189900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3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3793784" y="4813230"/>
            <a:ext cx="1488000" cy="189900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2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7507268" y="4813230"/>
            <a:ext cx="1488000" cy="189900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Reflection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CCCCCC"/>
          </p15:clr>
        </p15:guide>
        <p15:guide id="2" pos="5364">
          <p15:clr>
            <a:srgbClr val="CCCCC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1">
  <p:cSld name="blank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/>
          <p:nvPr/>
        </p:nvSpPr>
        <p:spPr>
          <a:xfrm>
            <a:off x="0" y="3"/>
            <a:ext cx="7317600" cy="685800"/>
          </a:xfrm>
          <a:prstGeom prst="parallelogram">
            <a:avLst>
              <a:gd fmla="val 0" name="adj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0"/>
          <p:cNvSpPr txBox="1"/>
          <p:nvPr>
            <p:ph type="title"/>
          </p:nvPr>
        </p:nvSpPr>
        <p:spPr>
          <a:xfrm>
            <a:off x="114655" y="56070"/>
            <a:ext cx="69147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05" name="Google Shape;105;p20"/>
          <p:cNvCxnSpPr/>
          <p:nvPr/>
        </p:nvCxnSpPr>
        <p:spPr>
          <a:xfrm>
            <a:off x="0" y="4739879"/>
            <a:ext cx="8995200" cy="0"/>
          </a:xfrm>
          <a:prstGeom prst="straightConnector1">
            <a:avLst/>
          </a:prstGeom>
          <a:noFill/>
          <a:ln cap="flat" cmpd="sng" w="28575">
            <a:solidFill>
              <a:srgbClr val="4E555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20"/>
          <p:cNvSpPr/>
          <p:nvPr/>
        </p:nvSpPr>
        <p:spPr>
          <a:xfrm>
            <a:off x="114654" y="4813230"/>
            <a:ext cx="1488000" cy="189900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1912958" y="4813230"/>
            <a:ext cx="1488000" cy="189900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1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5658236" y="4816487"/>
            <a:ext cx="1472700" cy="189900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 3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3793784" y="4813230"/>
            <a:ext cx="1488000" cy="189900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 2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7507268" y="4813230"/>
            <a:ext cx="1488000" cy="189900"/>
          </a:xfrm>
          <a:prstGeom prst="round2DiagRect">
            <a:avLst>
              <a:gd fmla="val 3484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Reflection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CCCCCC"/>
          </p15:clr>
        </p15:guide>
        <p15:guide id="2" pos="5364">
          <p15:clr>
            <a:srgbClr val="CCCCC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-171204" y="78620"/>
            <a:ext cx="342600" cy="459900"/>
          </a:xfrm>
          <a:prstGeom prst="rect">
            <a:avLst/>
          </a:prstGeom>
          <a:solidFill>
            <a:srgbClr val="7100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21"/>
          <p:cNvCxnSpPr/>
          <p:nvPr/>
        </p:nvCxnSpPr>
        <p:spPr>
          <a:xfrm>
            <a:off x="351401" y="603799"/>
            <a:ext cx="86358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350669" y="4671173"/>
            <a:ext cx="86358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p21"/>
          <p:cNvSpPr txBox="1"/>
          <p:nvPr/>
        </p:nvSpPr>
        <p:spPr>
          <a:xfrm>
            <a:off x="8763626" y="4824249"/>
            <a:ext cx="29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350669" y="4788603"/>
            <a:ext cx="1399200" cy="253500"/>
          </a:xfrm>
          <a:prstGeom prst="round2DiagRect">
            <a:avLst>
              <a:gd fmla="val 34849" name="adj1"/>
              <a:gd fmla="val 0" name="adj2"/>
            </a:avLst>
          </a:prstGeom>
          <a:solidFill>
            <a:srgbClr val="D1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Structure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1858687" y="4788604"/>
            <a:ext cx="1399200" cy="253500"/>
          </a:xfrm>
          <a:prstGeom prst="round2DiagRect">
            <a:avLst>
              <a:gd fmla="val 34849" name="adj1"/>
              <a:gd fmla="val 0" name="adj2"/>
            </a:avLst>
          </a:prstGeom>
          <a:solidFill>
            <a:srgbClr val="D1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Strategy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3366704" y="4789716"/>
            <a:ext cx="1399200" cy="251100"/>
          </a:xfrm>
          <a:prstGeom prst="round2DiagRect">
            <a:avLst>
              <a:gd fmla="val 34849" name="adj1"/>
              <a:gd fmla="val 0" name="adj2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4874722" y="4789718"/>
            <a:ext cx="1399200" cy="251100"/>
          </a:xfrm>
          <a:prstGeom prst="round2DiagRect">
            <a:avLst>
              <a:gd fmla="val 34849" name="adj1"/>
              <a:gd fmla="val 0" name="adj2"/>
            </a:avLst>
          </a:prstGeom>
          <a:solidFill>
            <a:srgbClr val="7100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Impact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6382739" y="4767934"/>
            <a:ext cx="1399200" cy="251100"/>
          </a:xfrm>
          <a:prstGeom prst="round2DiagRect">
            <a:avLst>
              <a:gd fmla="val 34849" name="adj1"/>
              <a:gd fmla="val 0" name="adj2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Appendix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PS Group" id="121" name="Google Shape;12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8116" y="4746728"/>
            <a:ext cx="649303" cy="27827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50669" y="212195"/>
            <a:ext cx="841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0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b="0" i="0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10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001">
          <p15:clr>
            <a:srgbClr val="F26B43"/>
          </p15:clr>
        </p15:guide>
        <p15:guide id="2" orient="horz" pos="815">
          <p15:clr>
            <a:srgbClr val="F26B43"/>
          </p15:clr>
        </p15:guide>
        <p15:guide id="3" orient="horz" pos="2986">
          <p15:clr>
            <a:srgbClr val="F26B43"/>
          </p15:clr>
        </p15:guide>
        <p15:guide id="4" pos="396">
          <p15:clr>
            <a:srgbClr val="F26B43"/>
          </p15:clr>
        </p15:guide>
        <p15:guide id="5" pos="53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Relationship Id="rId4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8.jpg"/><Relationship Id="rId5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45152" y="2599160"/>
            <a:ext cx="4659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8E0"/>
              </a:buClr>
              <a:buSzPts val="2100"/>
              <a:buFont typeface="Helvetica Neue"/>
              <a:buNone/>
            </a:pPr>
            <a:r>
              <a:rPr b="1" i="0" lang="en" sz="2100">
                <a:solidFill>
                  <a:srgbClr val="EBE8E0"/>
                </a:solidFill>
              </a:rPr>
              <a:t>Monash University Fintech Boot Camp – Project </a:t>
            </a:r>
            <a:r>
              <a:rPr lang="en" sz="2100">
                <a:solidFill>
                  <a:srgbClr val="EBE8E0"/>
                </a:solidFill>
              </a:rPr>
              <a:t>2</a:t>
            </a:r>
            <a:endParaRPr sz="2100">
              <a:solidFill>
                <a:srgbClr val="EBE8E0"/>
              </a:solidFill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1222503" y="3977482"/>
            <a:ext cx="1507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Palmy Song</a:t>
            </a:r>
            <a:endParaRPr sz="1100"/>
          </a:p>
        </p:txBody>
      </p:sp>
      <p:sp>
        <p:nvSpPr>
          <p:cNvPr id="130" name="Google Shape;130;p22"/>
          <p:cNvSpPr txBox="1"/>
          <p:nvPr/>
        </p:nvSpPr>
        <p:spPr>
          <a:xfrm>
            <a:off x="0" y="3977482"/>
            <a:ext cx="1507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Ashwin Rao</a:t>
            </a:r>
            <a:endParaRPr sz="1100"/>
          </a:p>
        </p:txBody>
      </p:sp>
      <p:sp>
        <p:nvSpPr>
          <p:cNvPr id="131" name="Google Shape;131;p22"/>
          <p:cNvSpPr txBox="1"/>
          <p:nvPr/>
        </p:nvSpPr>
        <p:spPr>
          <a:xfrm>
            <a:off x="2608194" y="3977482"/>
            <a:ext cx="1507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2" name="Google Shape;132;p22"/>
          <p:cNvSpPr txBox="1"/>
          <p:nvPr/>
        </p:nvSpPr>
        <p:spPr>
          <a:xfrm>
            <a:off x="2608198" y="3977475"/>
            <a:ext cx="1812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Matthew Tsiglopoulos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242474" y="1092853"/>
            <a:ext cx="47316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700">
                <a:solidFill>
                  <a:srgbClr val="EBE8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Algorithmic Trading - Crypto Currency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/>
          <p:nvPr>
            <p:ph type="title"/>
          </p:nvPr>
        </p:nvSpPr>
        <p:spPr>
          <a:xfrm>
            <a:off x="114655" y="56070"/>
            <a:ext cx="6914700" cy="55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285" name="Google Shape;2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350" y="828274"/>
            <a:ext cx="3178224" cy="367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60770"/>
            <a:ext cx="4859550" cy="35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type="title"/>
          </p:nvPr>
        </p:nvSpPr>
        <p:spPr>
          <a:xfrm>
            <a:off x="114655" y="56070"/>
            <a:ext cx="6914700" cy="55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Regressor</a:t>
            </a:r>
            <a:endParaRPr/>
          </a:p>
        </p:txBody>
      </p:sp>
      <p:pic>
        <p:nvPicPr>
          <p:cNvPr id="292" name="Google Shape;2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475" y="748885"/>
            <a:ext cx="3309026" cy="2646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650" y="2264075"/>
            <a:ext cx="4487801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2"/>
          <p:cNvPicPr preferRelativeResize="0"/>
          <p:nvPr/>
        </p:nvPicPr>
        <p:blipFill rotWithShape="1">
          <a:blip r:embed="rId5">
            <a:alphaModFix/>
          </a:blip>
          <a:srcRect b="59494" l="0" r="0" t="0"/>
          <a:stretch/>
        </p:blipFill>
        <p:spPr>
          <a:xfrm>
            <a:off x="464275" y="671600"/>
            <a:ext cx="3379300" cy="155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/>
          <p:nvPr>
            <p:ph type="title"/>
          </p:nvPr>
        </p:nvSpPr>
        <p:spPr>
          <a:xfrm>
            <a:off x="114655" y="56070"/>
            <a:ext cx="6914700" cy="55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Classifier</a:t>
            </a:r>
            <a:endParaRPr/>
          </a:p>
        </p:txBody>
      </p:sp>
      <p:sp>
        <p:nvSpPr>
          <p:cNvPr id="300" name="Google Shape;300;p33"/>
          <p:cNvSpPr txBox="1"/>
          <p:nvPr/>
        </p:nvSpPr>
        <p:spPr>
          <a:xfrm>
            <a:off x="267000" y="1019825"/>
            <a:ext cx="3287700" cy="3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★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Undertook a scaling process for each of the cryptocurrencies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★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Create the SMA trading algorithm using rolling technical indicators from the pandas library.(sma_fast = 5,sma_slow=20)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★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Set the X and y values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★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Fit in the model and predict values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★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Classification report in order to evaluate the model performance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★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Backtesting a Machine Learning Trading Algorithm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★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Evaluate the model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1" name="Google Shape;3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975" y="760775"/>
            <a:ext cx="2645426" cy="19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6825" y="830663"/>
            <a:ext cx="2615324" cy="18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8985" y="2841275"/>
            <a:ext cx="2662354" cy="185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5150" y="2904759"/>
            <a:ext cx="2615326" cy="1763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type="title"/>
          </p:nvPr>
        </p:nvSpPr>
        <p:spPr>
          <a:xfrm>
            <a:off x="114655" y="56070"/>
            <a:ext cx="6914700" cy="55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Classifier Output - on test data</a:t>
            </a:r>
            <a:endParaRPr/>
          </a:p>
        </p:txBody>
      </p:sp>
      <p:pic>
        <p:nvPicPr>
          <p:cNvPr id="310" name="Google Shape;3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50" y="679300"/>
            <a:ext cx="4152925" cy="225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575" y="679300"/>
            <a:ext cx="4734200" cy="225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932950"/>
            <a:ext cx="4267575" cy="21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7575" y="2932950"/>
            <a:ext cx="4734200" cy="20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type="title"/>
          </p:nvPr>
        </p:nvSpPr>
        <p:spPr>
          <a:xfrm>
            <a:off x="114655" y="56070"/>
            <a:ext cx="6914700" cy="55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3 Models Based On Training  </a:t>
            </a:r>
            <a:endParaRPr/>
          </a:p>
        </p:txBody>
      </p:sp>
      <p:graphicFrame>
        <p:nvGraphicFramePr>
          <p:cNvPr id="319" name="Google Shape;319;p35"/>
          <p:cNvGraphicFramePr/>
          <p:nvPr/>
        </p:nvGraphicFramePr>
        <p:xfrm>
          <a:off x="214925" y="92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{B2FE294D-1275-4D93-9C66-37D1CF5BCCF0}</a:tableStyleId>
              </a:tblPr>
              <a:tblGrid>
                <a:gridCol w="953175"/>
                <a:gridCol w="1239800"/>
                <a:gridCol w="1178275"/>
                <a:gridCol w="1178275"/>
              </a:tblGrid>
              <a:tr h="57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/>
                        <a:t>Regression </a:t>
                      </a:r>
                      <a:br>
                        <a:rPr b="1" i="1" lang="en" sz="1200"/>
                      </a:br>
                      <a:r>
                        <a:rPr b="1" i="1" lang="en" sz="1200"/>
                        <a:t>Model</a:t>
                      </a:r>
                      <a:endParaRPr b="1" i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/>
                        <a:t>SVM Model</a:t>
                      </a:r>
                      <a:endParaRPr b="1" i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/>
                        <a:t>Random Forest Classification</a:t>
                      </a:r>
                      <a:endParaRPr b="1" i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/>
                        <a:t>BTC F1-Score </a:t>
                      </a:r>
                      <a:endParaRPr b="1" i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0.55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0.56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ETH</a:t>
                      </a: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 F1-Score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0.57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0.56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0.97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BNB</a:t>
                      </a: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 F1-Score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0.57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XRP</a:t>
                      </a: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 F1-Score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0.54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Average </a:t>
                      </a:r>
                      <a:br>
                        <a:rPr b="1" i="1" lang="en" sz="1200">
                          <a:solidFill>
                            <a:schemeClr val="dk1"/>
                          </a:solidFill>
                        </a:rPr>
                      </a:b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F1-Score</a:t>
                      </a:r>
                      <a:endParaRPr b="1" i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0.56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0.57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0.95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20" name="Google Shape;320;p35"/>
          <p:cNvGraphicFramePr/>
          <p:nvPr/>
        </p:nvGraphicFramePr>
        <p:xfrm>
          <a:off x="4971400" y="92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{B2FE294D-1275-4D93-9C66-37D1CF5BCCF0}</a:tableStyleId>
              </a:tblPr>
              <a:tblGrid>
                <a:gridCol w="1018100"/>
                <a:gridCol w="1018100"/>
                <a:gridCol w="1018100"/>
                <a:gridCol w="1018100"/>
              </a:tblGrid>
              <a:tr h="76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/>
                        <a:t>R^2</a:t>
                      </a:r>
                      <a:endParaRPr b="1" i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/>
                        <a:t>Score</a:t>
                      </a:r>
                      <a:endParaRPr b="1" i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/>
                        <a:t>Mean Squared Error</a:t>
                      </a:r>
                      <a:endParaRPr b="1" i="1" sz="1200"/>
                    </a:p>
                  </a:txBody>
                  <a:tcPr marT="91425" marB="91425" marR="91425" marL="91425"/>
                </a:tc>
              </a:tr>
              <a:tr h="78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/>
                        <a:t>Random Forest Regressor</a:t>
                      </a:r>
                      <a:endParaRPr b="1" i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/>
                        <a:t>Model</a:t>
                      </a:r>
                      <a:endParaRPr b="1" i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/>
                        <a:t>0.99</a:t>
                      </a:r>
                      <a:endParaRPr b="1" i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0.99</a:t>
                      </a:r>
                      <a:endParaRPr b="1" i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/>
                        <a:t>0.000145</a:t>
                      </a:r>
                      <a:endParaRPr b="1" i="1"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1" name="Google Shape;321;p35"/>
          <p:cNvSpPr/>
          <p:nvPr/>
        </p:nvSpPr>
        <p:spPr>
          <a:xfrm>
            <a:off x="6522100" y="2587825"/>
            <a:ext cx="1514400" cy="689100"/>
          </a:xfrm>
          <a:prstGeom prst="downArrow">
            <a:avLst>
              <a:gd fmla="val 50000" name="adj1"/>
              <a:gd fmla="val 49021" name="adj2"/>
            </a:avLst>
          </a:prstGeom>
          <a:solidFill>
            <a:srgbClr val="DDDDDD"/>
          </a:solidFill>
          <a:ln cap="flat" cmpd="sng" w="12700">
            <a:solidFill>
              <a:srgbClr val="5D5D5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5693500" y="3384100"/>
            <a:ext cx="3171600" cy="90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dk1"/>
                </a:solidFill>
              </a:rPr>
              <a:t>Random Forest Classification</a:t>
            </a:r>
            <a:endParaRPr b="1" i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dk1"/>
                </a:solidFill>
              </a:rPr>
              <a:t>Model Has Greatest Performance</a:t>
            </a:r>
            <a:endParaRPr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35"/>
          <p:cNvSpPr/>
          <p:nvPr/>
        </p:nvSpPr>
        <p:spPr>
          <a:xfrm rot="-5399189">
            <a:off x="4593125" y="3600401"/>
            <a:ext cx="1271700" cy="469500"/>
          </a:xfrm>
          <a:prstGeom prst="downArrow">
            <a:avLst>
              <a:gd fmla="val 50000" name="adj1"/>
              <a:gd fmla="val 50081" name="adj2"/>
            </a:avLst>
          </a:prstGeom>
          <a:solidFill>
            <a:srgbClr val="DDDDDD"/>
          </a:solidFill>
          <a:ln cap="flat" cmpd="sng" w="12700">
            <a:solidFill>
              <a:srgbClr val="5D5D5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/>
          <p:nvPr>
            <p:ph type="title"/>
          </p:nvPr>
        </p:nvSpPr>
        <p:spPr>
          <a:xfrm>
            <a:off x="114655" y="56070"/>
            <a:ext cx="6914700" cy="55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Discussion/postmortem</a:t>
            </a:r>
            <a:endParaRPr/>
          </a:p>
        </p:txBody>
      </p:sp>
      <p:sp>
        <p:nvSpPr>
          <p:cNvPr id="329" name="Google Shape;329;p36"/>
          <p:cNvSpPr/>
          <p:nvPr/>
        </p:nvSpPr>
        <p:spPr>
          <a:xfrm>
            <a:off x="114646" y="814390"/>
            <a:ext cx="4135500" cy="348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Important Findings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6"/>
          <p:cNvSpPr/>
          <p:nvPr/>
        </p:nvSpPr>
        <p:spPr>
          <a:xfrm>
            <a:off x="4919046" y="814390"/>
            <a:ext cx="4135500" cy="348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Difficulties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6"/>
          <p:cNvSpPr/>
          <p:nvPr/>
        </p:nvSpPr>
        <p:spPr>
          <a:xfrm>
            <a:off x="4919046" y="2826515"/>
            <a:ext cx="4135500" cy="348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Steps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2" name="Google Shape;332;p36"/>
          <p:cNvGraphicFramePr/>
          <p:nvPr/>
        </p:nvGraphicFramePr>
        <p:xfrm>
          <a:off x="4961525" y="142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{B2FE294D-1275-4D93-9C66-37D1CF5BCCF0}</a:tableStyleId>
              </a:tblPr>
              <a:tblGrid>
                <a:gridCol w="4050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/>
                        <a:t>Challenging to find a </a:t>
                      </a:r>
                      <a:r>
                        <a:rPr b="1" i="1" lang="en" sz="800"/>
                        <a:t>ways to improve accuracy of models</a:t>
                      </a:r>
                      <a:endParaRPr b="1" i="1" sz="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/>
                        <a:t>Difficult to find a balance between training and testing</a:t>
                      </a:r>
                      <a:endParaRPr b="1" i="1" sz="8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</a:rPr>
                        <a:t>Finding explanatory variables and balancing this with machine learning algorithms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3" name="Google Shape;333;p36"/>
          <p:cNvSpPr/>
          <p:nvPr/>
        </p:nvSpPr>
        <p:spPr>
          <a:xfrm>
            <a:off x="5281893" y="4143925"/>
            <a:ext cx="3666900" cy="39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Utilise more technical indicators within the trading 	algorithms</a:t>
            </a:r>
            <a:endParaRPr b="1" sz="1000">
              <a:solidFill>
                <a:schemeClr val="accent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" name="Google Shape;334;p36"/>
          <p:cNvSpPr/>
          <p:nvPr/>
        </p:nvSpPr>
        <p:spPr>
          <a:xfrm>
            <a:off x="5107275" y="3977775"/>
            <a:ext cx="508500" cy="39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6"/>
          <p:cNvSpPr/>
          <p:nvPr/>
        </p:nvSpPr>
        <p:spPr>
          <a:xfrm>
            <a:off x="5281900" y="3402025"/>
            <a:ext cx="3666900" cy="515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Conduct resampling in order to </a:t>
            </a:r>
            <a:r>
              <a:rPr b="1" lang="en"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improve</a:t>
            </a:r>
            <a:r>
              <a:rPr b="1" lang="en"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accuracy of SVM and Regression models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36"/>
          <p:cNvSpPr/>
          <p:nvPr/>
        </p:nvSpPr>
        <p:spPr>
          <a:xfrm>
            <a:off x="5129176" y="3225575"/>
            <a:ext cx="464700" cy="39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36"/>
          <p:cNvGrpSpPr/>
          <p:nvPr/>
        </p:nvGrpSpPr>
        <p:grpSpPr>
          <a:xfrm>
            <a:off x="221720" y="1369025"/>
            <a:ext cx="3865966" cy="552300"/>
            <a:chOff x="6549976" y="1847659"/>
            <a:chExt cx="5177402" cy="552300"/>
          </a:xfrm>
        </p:grpSpPr>
        <p:sp>
          <p:nvSpPr>
            <p:cNvPr id="338" name="Google Shape;338;p36"/>
            <p:cNvSpPr/>
            <p:nvPr/>
          </p:nvSpPr>
          <p:spPr>
            <a:xfrm>
              <a:off x="6608624" y="1847659"/>
              <a:ext cx="833700" cy="552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9" name="Google Shape;339;p36"/>
            <p:cNvSpPr txBox="1"/>
            <p:nvPr/>
          </p:nvSpPr>
          <p:spPr>
            <a:xfrm>
              <a:off x="6549976" y="1923697"/>
              <a:ext cx="95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lang="en" sz="2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="1" i="0" lang="en" sz="2000" u="none" cap="none" strike="noStrike">
                  <a:solidFill>
                    <a:srgbClr val="79135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6"/>
            <p:cNvSpPr txBox="1"/>
            <p:nvPr/>
          </p:nvSpPr>
          <p:spPr>
            <a:xfrm>
              <a:off x="7545078" y="1878459"/>
              <a:ext cx="418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36"/>
          <p:cNvGrpSpPr/>
          <p:nvPr/>
        </p:nvGrpSpPr>
        <p:grpSpPr>
          <a:xfrm>
            <a:off x="221720" y="2460800"/>
            <a:ext cx="3865966" cy="552300"/>
            <a:chOff x="6549976" y="1847659"/>
            <a:chExt cx="5177402" cy="552300"/>
          </a:xfrm>
        </p:grpSpPr>
        <p:sp>
          <p:nvSpPr>
            <p:cNvPr id="342" name="Google Shape;342;p36"/>
            <p:cNvSpPr/>
            <p:nvPr/>
          </p:nvSpPr>
          <p:spPr>
            <a:xfrm>
              <a:off x="6608624" y="1847659"/>
              <a:ext cx="833700" cy="552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3" name="Google Shape;343;p36"/>
            <p:cNvSpPr txBox="1"/>
            <p:nvPr/>
          </p:nvSpPr>
          <p:spPr>
            <a:xfrm>
              <a:off x="6549976" y="1923697"/>
              <a:ext cx="95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lang="en" sz="2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b="1" i="0" lang="en" sz="2000" u="none" cap="none" strike="noStrike">
                  <a:solidFill>
                    <a:srgbClr val="79135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6"/>
            <p:cNvSpPr txBox="1"/>
            <p:nvPr/>
          </p:nvSpPr>
          <p:spPr>
            <a:xfrm>
              <a:off x="7545078" y="1878459"/>
              <a:ext cx="418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36"/>
          <p:cNvGrpSpPr/>
          <p:nvPr/>
        </p:nvGrpSpPr>
        <p:grpSpPr>
          <a:xfrm>
            <a:off x="249420" y="3574425"/>
            <a:ext cx="3865966" cy="581025"/>
            <a:chOff x="6549976" y="1818934"/>
            <a:chExt cx="5177402" cy="581025"/>
          </a:xfrm>
        </p:grpSpPr>
        <p:sp>
          <p:nvSpPr>
            <p:cNvPr id="346" name="Google Shape;346;p36"/>
            <p:cNvSpPr/>
            <p:nvPr/>
          </p:nvSpPr>
          <p:spPr>
            <a:xfrm>
              <a:off x="6608624" y="1847659"/>
              <a:ext cx="833700" cy="552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7" name="Google Shape;347;p36"/>
            <p:cNvSpPr txBox="1"/>
            <p:nvPr/>
          </p:nvSpPr>
          <p:spPr>
            <a:xfrm>
              <a:off x="6549976" y="1923697"/>
              <a:ext cx="95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lang="en" sz="2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r>
                <a:rPr b="1" i="0" lang="en" sz="2000" u="none" cap="none" strike="noStrike">
                  <a:solidFill>
                    <a:srgbClr val="79135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6"/>
            <p:cNvSpPr txBox="1"/>
            <p:nvPr/>
          </p:nvSpPr>
          <p:spPr>
            <a:xfrm>
              <a:off x="7545078" y="1818934"/>
              <a:ext cx="418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" name="Google Shape;349;p36"/>
          <p:cNvSpPr/>
          <p:nvPr/>
        </p:nvSpPr>
        <p:spPr>
          <a:xfrm>
            <a:off x="972600" y="1389850"/>
            <a:ext cx="3277500" cy="39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Both SVM model and Logistic Regression Model were very poor </a:t>
            </a:r>
            <a:endParaRPr b="1" sz="10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Google Shape;350;p36"/>
          <p:cNvSpPr/>
          <p:nvPr/>
        </p:nvSpPr>
        <p:spPr>
          <a:xfrm>
            <a:off x="972600" y="2548225"/>
            <a:ext cx="3277500" cy="39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The recall on -1 signal was especially low in </a:t>
            </a:r>
            <a:endParaRPr b="1" sz="1000">
              <a:solidFill>
                <a:schemeClr val="accent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these two models</a:t>
            </a:r>
            <a:endParaRPr b="1" sz="1000">
              <a:solidFill>
                <a:schemeClr val="accent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36"/>
          <p:cNvSpPr/>
          <p:nvPr/>
        </p:nvSpPr>
        <p:spPr>
          <a:xfrm>
            <a:off x="972600" y="3588788"/>
            <a:ext cx="3277500" cy="55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Improved</a:t>
            </a:r>
            <a:r>
              <a:rPr b="1" lang="en"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accuracy when using a new technical indicator in the </a:t>
            </a:r>
            <a:r>
              <a:rPr b="1" lang="en"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 Forest</a:t>
            </a:r>
            <a:r>
              <a:rPr b="1" lang="en"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Regression</a:t>
            </a:r>
            <a:endParaRPr b="1" sz="10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114655" y="56070"/>
            <a:ext cx="69147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</a:pPr>
            <a:r>
              <a:rPr lang="en"/>
              <a:t>Motivation/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377250" y="1044175"/>
            <a:ext cx="1035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453300" y="1871950"/>
            <a:ext cx="964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453298" y="3032050"/>
            <a:ext cx="882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</a:t>
            </a:r>
            <a:r>
              <a:rPr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487725" y="4046425"/>
            <a:ext cx="848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Findings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1418169" y="926916"/>
            <a:ext cx="44700" cy="651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1418169" y="1757334"/>
            <a:ext cx="44700" cy="6510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1418169" y="2587753"/>
            <a:ext cx="44700" cy="10857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1418168" y="3857516"/>
            <a:ext cx="44700" cy="651000"/>
          </a:xfrm>
          <a:prstGeom prst="rect">
            <a:avLst/>
          </a:prstGeom>
          <a:solidFill>
            <a:srgbClr val="7070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1978322" y="899387"/>
            <a:ext cx="1933200" cy="685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ML models can we use to build an algorithmic trading system for 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cryptocurrency</a:t>
            </a:r>
            <a:endParaRPr b="1"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4215535" y="899387"/>
            <a:ext cx="1933200" cy="685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are the key indicators we can use 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within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our ML models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6431839" y="899387"/>
            <a:ext cx="1933200" cy="685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900">
                <a:solidFill>
                  <a:schemeClr val="dk1"/>
                </a:solidFill>
              </a:rPr>
              <a:t>Out of the models developed which is the most </a:t>
            </a:r>
            <a:r>
              <a:rPr b="1" lang="en" sz="900">
                <a:solidFill>
                  <a:schemeClr val="dk1"/>
                </a:solidFill>
              </a:rPr>
              <a:t>appropriate</a:t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1978321" y="1729804"/>
            <a:ext cx="6407700" cy="6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</a:pPr>
            <a:r>
              <a:rPr i="1"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determine the best ML model for </a:t>
            </a:r>
            <a:br>
              <a:rPr i="1"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i="1"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cryptocurrency algorithmic trading</a:t>
            </a:r>
            <a:endParaRPr i="1"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1968388" y="2578325"/>
            <a:ext cx="6407700" cy="303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elvetica Neue"/>
              <a:buNone/>
            </a:pPr>
            <a:r>
              <a:rPr b="1" lang="en" sz="1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Stage Analysis</a:t>
            </a:r>
            <a:endParaRPr b="1" i="1" sz="14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1961902" y="2882223"/>
            <a:ext cx="64032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</a:pPr>
            <a:r>
              <a:rPr b="1" i="1" lang="en"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monthly suburb highlight, blooming and booming the city once again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1827868" y="745279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</a:pPr>
            <a:r>
              <a:rPr lang="en"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4086992" y="775885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</a:pPr>
            <a:r>
              <a:rPr lang="en"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6315817" y="774322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</a:pPr>
            <a:r>
              <a:rPr lang="en"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4215537" y="3815475"/>
            <a:ext cx="2300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C6BEA5"/>
              </a:buClr>
              <a:buSzPts val="1500"/>
              <a:buFont typeface="Helvetica Neue"/>
              <a:buNone/>
            </a:pPr>
            <a:r>
              <a:t/>
            </a:r>
            <a:endParaRPr b="1" i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6702720" y="3769276"/>
            <a:ext cx="1863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 b="1" i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1888600" y="4011750"/>
            <a:ext cx="2198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1" lang="en" sz="1200">
                <a:solidFill>
                  <a:schemeClr val="dk1"/>
                </a:solidFill>
              </a:rPr>
              <a:t>Random Forest Regressor and </a:t>
            </a:r>
            <a:r>
              <a:rPr b="1" i="1" lang="en" sz="1200">
                <a:solidFill>
                  <a:schemeClr val="dk1"/>
                </a:solidFill>
              </a:rPr>
              <a:t>Classifier</a:t>
            </a:r>
            <a:r>
              <a:rPr b="1" i="1" lang="en" sz="1200">
                <a:solidFill>
                  <a:schemeClr val="dk1"/>
                </a:solidFill>
              </a:rPr>
              <a:t> most suitable</a:t>
            </a:r>
            <a:endParaRPr b="1" i="1" sz="1200">
              <a:solidFill>
                <a:schemeClr val="dk1"/>
              </a:solidFill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1978321" y="2882223"/>
            <a:ext cx="6387000" cy="78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unset over a field&#10;&#10;Description automatically generated" id="161" name="Google Shape;161;p23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1961902" y="2882224"/>
            <a:ext cx="6414257" cy="78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1978250" y="2903475"/>
            <a:ext cx="6387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Conduct data collection using y</a:t>
            </a:r>
            <a:r>
              <a:rPr b="1" lang="en" sz="1100"/>
              <a:t>finance</a:t>
            </a:r>
            <a:r>
              <a:rPr b="1" lang="en" sz="1100"/>
              <a:t> API, and then clean/wrangle this data before use</a:t>
            </a:r>
            <a:endParaRPr b="1" sz="1100"/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Utilise machine learning models on various technical indicators</a:t>
            </a:r>
            <a:endParaRPr b="1" sz="1100"/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Compare model metrics to identify most </a:t>
            </a:r>
            <a:r>
              <a:rPr b="1" lang="en" sz="1100"/>
              <a:t>appropriate model</a:t>
            </a:r>
            <a:endParaRPr b="1" sz="1100"/>
          </a:p>
        </p:txBody>
      </p:sp>
      <p:sp>
        <p:nvSpPr>
          <p:cNvPr id="163" name="Google Shape;163;p23"/>
          <p:cNvSpPr txBox="1"/>
          <p:nvPr/>
        </p:nvSpPr>
        <p:spPr>
          <a:xfrm>
            <a:off x="0" y="1896475"/>
            <a:ext cx="1534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Core Motivation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6187625" y="3919350"/>
            <a:ext cx="2198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1" lang="en" sz="1200">
                <a:solidFill>
                  <a:schemeClr val="dk1"/>
                </a:solidFill>
              </a:rPr>
              <a:t>SVM and Logistic Regression Model </a:t>
            </a:r>
            <a:r>
              <a:rPr b="1" i="1" lang="en" sz="1200">
                <a:solidFill>
                  <a:schemeClr val="dk1"/>
                </a:solidFill>
              </a:rPr>
              <a:t>inaccurate</a:t>
            </a:r>
            <a:endParaRPr b="1" i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/>
          <p:nvPr/>
        </p:nvSpPr>
        <p:spPr>
          <a:xfrm>
            <a:off x="6066275" y="0"/>
            <a:ext cx="30957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800" y="0"/>
            <a:ext cx="3105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/>
          <p:nvPr/>
        </p:nvSpPr>
        <p:spPr>
          <a:xfrm>
            <a:off x="2980282" y="2"/>
            <a:ext cx="3085982" cy="51434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8975" y="0"/>
            <a:ext cx="3124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>
            <a:off x="0" y="2"/>
            <a:ext cx="3040209" cy="51434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275" y="0"/>
            <a:ext cx="3067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/>
          <p:nvPr/>
        </p:nvSpPr>
        <p:spPr>
          <a:xfrm>
            <a:off x="4036635" y="832820"/>
            <a:ext cx="1057788" cy="1057788"/>
          </a:xfrm>
          <a:custGeom>
            <a:rect b="b" l="l" r="r" t="t"/>
            <a:pathLst>
              <a:path extrusionOk="0" h="1410384" w="1410384">
                <a:moveTo>
                  <a:pt x="708851" y="140578"/>
                </a:moveTo>
                <a:cubicBezTo>
                  <a:pt x="399239" y="140578"/>
                  <a:pt x="148248" y="391569"/>
                  <a:pt x="148248" y="701181"/>
                </a:cubicBezTo>
                <a:cubicBezTo>
                  <a:pt x="148248" y="1010793"/>
                  <a:pt x="399239" y="1261784"/>
                  <a:pt x="708851" y="1261784"/>
                </a:cubicBezTo>
                <a:cubicBezTo>
                  <a:pt x="1018463" y="1261784"/>
                  <a:pt x="1269454" y="1010793"/>
                  <a:pt x="1269454" y="701181"/>
                </a:cubicBezTo>
                <a:cubicBezTo>
                  <a:pt x="1269454" y="391569"/>
                  <a:pt x="1018463" y="140578"/>
                  <a:pt x="708851" y="140578"/>
                </a:cubicBezTo>
                <a:close/>
                <a:moveTo>
                  <a:pt x="705192" y="0"/>
                </a:moveTo>
                <a:cubicBezTo>
                  <a:pt x="1094659" y="0"/>
                  <a:pt x="1410384" y="315725"/>
                  <a:pt x="1410384" y="705192"/>
                </a:cubicBezTo>
                <a:cubicBezTo>
                  <a:pt x="1410384" y="1094659"/>
                  <a:pt x="1094659" y="1410384"/>
                  <a:pt x="705192" y="1410384"/>
                </a:cubicBezTo>
                <a:cubicBezTo>
                  <a:pt x="315725" y="1410384"/>
                  <a:pt x="0" y="1094659"/>
                  <a:pt x="0" y="705192"/>
                </a:cubicBezTo>
                <a:cubicBezTo>
                  <a:pt x="0" y="315725"/>
                  <a:pt x="315725" y="0"/>
                  <a:pt x="705192" y="0"/>
                </a:cubicBezTo>
                <a:close/>
              </a:path>
            </a:pathLst>
          </a:custGeom>
          <a:solidFill>
            <a:srgbClr val="D9D3C2"/>
          </a:solidFill>
          <a:ln cap="flat" cmpd="sng" w="12700">
            <a:solidFill>
              <a:srgbClr val="D9D3C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D3C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100"/>
          </a:p>
        </p:txBody>
      </p:sp>
      <p:sp>
        <p:nvSpPr>
          <p:cNvPr id="177" name="Google Shape;177;p24"/>
          <p:cNvSpPr txBox="1"/>
          <p:nvPr/>
        </p:nvSpPr>
        <p:spPr>
          <a:xfrm>
            <a:off x="3152352" y="1942337"/>
            <a:ext cx="286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9D3C2"/>
                </a:solidFill>
              </a:rPr>
              <a:t>Create a trading algorithm</a:t>
            </a:r>
            <a:endParaRPr sz="1100"/>
          </a:p>
        </p:txBody>
      </p:sp>
      <p:sp>
        <p:nvSpPr>
          <p:cNvPr id="178" name="Google Shape;178;p24"/>
          <p:cNvSpPr/>
          <p:nvPr/>
        </p:nvSpPr>
        <p:spPr>
          <a:xfrm>
            <a:off x="3508039" y="2299771"/>
            <a:ext cx="2124600" cy="34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D5D5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991210" y="832820"/>
            <a:ext cx="1057788" cy="1057788"/>
          </a:xfrm>
          <a:custGeom>
            <a:rect b="b" l="l" r="r" t="t"/>
            <a:pathLst>
              <a:path extrusionOk="0" h="1410384" w="1410384">
                <a:moveTo>
                  <a:pt x="708851" y="140578"/>
                </a:moveTo>
                <a:cubicBezTo>
                  <a:pt x="399239" y="140578"/>
                  <a:pt x="148248" y="391569"/>
                  <a:pt x="148248" y="701181"/>
                </a:cubicBezTo>
                <a:cubicBezTo>
                  <a:pt x="148248" y="1010793"/>
                  <a:pt x="399239" y="1261784"/>
                  <a:pt x="708851" y="1261784"/>
                </a:cubicBezTo>
                <a:cubicBezTo>
                  <a:pt x="1018463" y="1261784"/>
                  <a:pt x="1269454" y="1010793"/>
                  <a:pt x="1269454" y="701181"/>
                </a:cubicBezTo>
                <a:cubicBezTo>
                  <a:pt x="1269454" y="391569"/>
                  <a:pt x="1018463" y="140578"/>
                  <a:pt x="708851" y="140578"/>
                </a:cubicBezTo>
                <a:close/>
                <a:moveTo>
                  <a:pt x="705192" y="0"/>
                </a:moveTo>
                <a:cubicBezTo>
                  <a:pt x="1094659" y="0"/>
                  <a:pt x="1410384" y="315725"/>
                  <a:pt x="1410384" y="705192"/>
                </a:cubicBezTo>
                <a:cubicBezTo>
                  <a:pt x="1410384" y="1094659"/>
                  <a:pt x="1094659" y="1410384"/>
                  <a:pt x="705192" y="1410384"/>
                </a:cubicBezTo>
                <a:cubicBezTo>
                  <a:pt x="315725" y="1410384"/>
                  <a:pt x="0" y="1094659"/>
                  <a:pt x="0" y="705192"/>
                </a:cubicBezTo>
                <a:cubicBezTo>
                  <a:pt x="0" y="315725"/>
                  <a:pt x="315725" y="0"/>
                  <a:pt x="705192" y="0"/>
                </a:cubicBezTo>
                <a:close/>
              </a:path>
            </a:pathLst>
          </a:custGeom>
          <a:solidFill>
            <a:srgbClr val="D9D3C2"/>
          </a:solidFill>
          <a:ln cap="flat" cmpd="sng" w="12700">
            <a:solidFill>
              <a:srgbClr val="D9D3C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D3C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3000">
              <a:solidFill>
                <a:srgbClr val="D9D3C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55594" y="1942337"/>
            <a:ext cx="286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9D3C2"/>
                </a:solidFill>
              </a:rPr>
              <a:t>Data Collection</a:t>
            </a:r>
            <a:endParaRPr sz="1100"/>
          </a:p>
        </p:txBody>
      </p:sp>
      <p:sp>
        <p:nvSpPr>
          <p:cNvPr id="181" name="Google Shape;181;p24"/>
          <p:cNvSpPr/>
          <p:nvPr/>
        </p:nvSpPr>
        <p:spPr>
          <a:xfrm>
            <a:off x="468999" y="2299731"/>
            <a:ext cx="2124600" cy="34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D5D5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334850" y="2346500"/>
            <a:ext cx="23928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FDFD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DFD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Utilised y</a:t>
            </a:r>
            <a:r>
              <a:rPr lang="en">
                <a:solidFill>
                  <a:srgbClr val="DFDFD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finance</a:t>
            </a:r>
            <a:r>
              <a:rPr lang="en">
                <a:solidFill>
                  <a:srgbClr val="DFDFD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API to collect 3 year historical data for the </a:t>
            </a:r>
            <a:r>
              <a:rPr lang="en">
                <a:solidFill>
                  <a:srgbClr val="DFDFD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following</a:t>
            </a:r>
            <a:r>
              <a:rPr lang="en">
                <a:solidFill>
                  <a:srgbClr val="DFDFD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cryptocurrencies:</a:t>
            </a:r>
            <a:endParaRPr>
              <a:solidFill>
                <a:srgbClr val="DFDFD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FDFD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DFDFDF"/>
              </a:buClr>
              <a:buSzPts val="1400"/>
              <a:buFont typeface="Helvetica Neue"/>
              <a:buAutoNum type="arabicPeriod"/>
            </a:pPr>
            <a:r>
              <a:rPr lang="en">
                <a:solidFill>
                  <a:srgbClr val="DFDFD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BTC-USD</a:t>
            </a:r>
            <a:endParaRPr>
              <a:solidFill>
                <a:srgbClr val="DFDFD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DFDFDF"/>
              </a:buClr>
              <a:buSzPts val="1400"/>
              <a:buFont typeface="Helvetica Neue"/>
              <a:buAutoNum type="arabicPeriod"/>
            </a:pPr>
            <a:r>
              <a:rPr lang="en">
                <a:solidFill>
                  <a:srgbClr val="DFDFD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ETH-USD</a:t>
            </a:r>
            <a:endParaRPr>
              <a:solidFill>
                <a:srgbClr val="DFDFD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DFDFDF"/>
              </a:buClr>
              <a:buSzPts val="1400"/>
              <a:buFont typeface="Helvetica Neue"/>
              <a:buAutoNum type="arabicPeriod"/>
            </a:pPr>
            <a:r>
              <a:rPr lang="en">
                <a:solidFill>
                  <a:srgbClr val="DFDFD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BNB-USD</a:t>
            </a:r>
            <a:endParaRPr>
              <a:solidFill>
                <a:srgbClr val="DFDFD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DFDFDF"/>
              </a:buClr>
              <a:buSzPts val="1400"/>
              <a:buFont typeface="Helvetica Neue"/>
              <a:buAutoNum type="arabicPeriod"/>
            </a:pPr>
            <a:r>
              <a:rPr lang="en">
                <a:solidFill>
                  <a:srgbClr val="DFDFD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XRP-USD</a:t>
            </a:r>
            <a:endParaRPr>
              <a:solidFill>
                <a:srgbClr val="DFDFD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3" name="Google Shape;183;p24"/>
          <p:cNvSpPr/>
          <p:nvPr/>
        </p:nvSpPr>
        <p:spPr>
          <a:xfrm>
            <a:off x="7100771" y="832820"/>
            <a:ext cx="1057788" cy="1057788"/>
          </a:xfrm>
          <a:custGeom>
            <a:rect b="b" l="l" r="r" t="t"/>
            <a:pathLst>
              <a:path extrusionOk="0" h="1410384" w="1410384">
                <a:moveTo>
                  <a:pt x="708851" y="140578"/>
                </a:moveTo>
                <a:cubicBezTo>
                  <a:pt x="399239" y="140578"/>
                  <a:pt x="148248" y="391569"/>
                  <a:pt x="148248" y="701181"/>
                </a:cubicBezTo>
                <a:cubicBezTo>
                  <a:pt x="148248" y="1010793"/>
                  <a:pt x="399239" y="1261784"/>
                  <a:pt x="708851" y="1261784"/>
                </a:cubicBezTo>
                <a:cubicBezTo>
                  <a:pt x="1018463" y="1261784"/>
                  <a:pt x="1269454" y="1010793"/>
                  <a:pt x="1269454" y="701181"/>
                </a:cubicBezTo>
                <a:cubicBezTo>
                  <a:pt x="1269454" y="391569"/>
                  <a:pt x="1018463" y="140578"/>
                  <a:pt x="708851" y="140578"/>
                </a:cubicBezTo>
                <a:close/>
                <a:moveTo>
                  <a:pt x="705192" y="0"/>
                </a:moveTo>
                <a:cubicBezTo>
                  <a:pt x="1094659" y="0"/>
                  <a:pt x="1410384" y="315725"/>
                  <a:pt x="1410384" y="705192"/>
                </a:cubicBezTo>
                <a:cubicBezTo>
                  <a:pt x="1410384" y="1094659"/>
                  <a:pt x="1094659" y="1410384"/>
                  <a:pt x="705192" y="1410384"/>
                </a:cubicBezTo>
                <a:cubicBezTo>
                  <a:pt x="315725" y="1410384"/>
                  <a:pt x="0" y="1094659"/>
                  <a:pt x="0" y="705192"/>
                </a:cubicBezTo>
                <a:cubicBezTo>
                  <a:pt x="0" y="315725"/>
                  <a:pt x="315725" y="0"/>
                  <a:pt x="705192" y="0"/>
                </a:cubicBezTo>
                <a:close/>
              </a:path>
            </a:pathLst>
          </a:custGeom>
          <a:solidFill>
            <a:srgbClr val="D9D3C2"/>
          </a:solidFill>
          <a:ln cap="flat" cmpd="sng" w="12700">
            <a:solidFill>
              <a:srgbClr val="D9D3C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D3C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100"/>
          </a:p>
        </p:txBody>
      </p:sp>
      <p:sp>
        <p:nvSpPr>
          <p:cNvPr id="184" name="Google Shape;184;p24"/>
          <p:cNvSpPr txBox="1"/>
          <p:nvPr/>
        </p:nvSpPr>
        <p:spPr>
          <a:xfrm>
            <a:off x="6180920" y="1942132"/>
            <a:ext cx="2865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5" name="Google Shape;185;p24"/>
          <p:cNvSpPr/>
          <p:nvPr/>
        </p:nvSpPr>
        <p:spPr>
          <a:xfrm>
            <a:off x="6547095" y="2299786"/>
            <a:ext cx="2124600" cy="34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D5D5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6180939" y="2018474"/>
            <a:ext cx="2865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>
                <a:solidFill>
                  <a:srgbClr val="D9D3C2"/>
                </a:solidFill>
              </a:rPr>
              <a:t>ML</a:t>
            </a:r>
            <a:endParaRPr b="1">
              <a:solidFill>
                <a:srgbClr val="D9D3C2"/>
              </a:solidFill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6598025" y="2564725"/>
            <a:ext cx="21246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6318900" y="2384825"/>
            <a:ext cx="27414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DFDFD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solidFill>
                  <a:srgbClr val="DFDFD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Used this trading model to create a  ML Algorithmic Trading models using: </a:t>
            </a:r>
            <a:br>
              <a:rPr lang="en">
                <a:solidFill>
                  <a:srgbClr val="DFDFD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>
              <a:solidFill>
                <a:srgbClr val="DFDFD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DFDFDF"/>
              </a:buClr>
              <a:buSzPts val="1400"/>
              <a:buFont typeface="Helvetica Neue"/>
              <a:buAutoNum type="alphaUcPeriod"/>
            </a:pPr>
            <a:r>
              <a:rPr lang="en">
                <a:solidFill>
                  <a:srgbClr val="DFDFD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SVM Model</a:t>
            </a:r>
            <a:endParaRPr>
              <a:solidFill>
                <a:srgbClr val="DFDFD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DFDFDF"/>
              </a:buClr>
              <a:buSzPts val="1400"/>
              <a:buFont typeface="Helvetica Neue"/>
              <a:buAutoNum type="alphaUcPeriod"/>
            </a:pPr>
            <a:r>
              <a:rPr lang="en">
                <a:solidFill>
                  <a:srgbClr val="DFDFD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Logistic Regression Model</a:t>
            </a:r>
            <a:endParaRPr>
              <a:solidFill>
                <a:srgbClr val="DFDFD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DFDFDF"/>
              </a:buClr>
              <a:buSzPts val="1400"/>
              <a:buFont typeface="Helvetica Neue"/>
              <a:buAutoNum type="alphaUcPeriod"/>
            </a:pPr>
            <a:r>
              <a:rPr lang="en">
                <a:solidFill>
                  <a:srgbClr val="DFDFD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RandomForestRegressor and classification Model</a:t>
            </a:r>
            <a:endParaRPr>
              <a:solidFill>
                <a:srgbClr val="DFDFD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FDFD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3194825" y="3054725"/>
            <a:ext cx="27414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DFD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this data in order to create a trading model using the SMA fast and SMA slow indicators</a:t>
            </a:r>
            <a:endParaRPr>
              <a:solidFill>
                <a:srgbClr val="DFDFD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/>
        </p:nvSpPr>
        <p:spPr>
          <a:xfrm>
            <a:off x="530887" y="2055248"/>
            <a:ext cx="51738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Helvetica Neue"/>
              <a:buNone/>
            </a:pPr>
            <a:r>
              <a:rPr b="1" lang="en" sz="50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 Data Used</a:t>
            </a:r>
            <a:endParaRPr b="1" sz="50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114655" y="56070"/>
            <a:ext cx="6914700" cy="55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and Data</a:t>
            </a:r>
            <a:endParaRPr/>
          </a:p>
        </p:txBody>
      </p:sp>
      <p:cxnSp>
        <p:nvCxnSpPr>
          <p:cNvPr id="201" name="Google Shape;201;p26">
            <a:hlinkClick/>
          </p:cNvPr>
          <p:cNvCxnSpPr/>
          <p:nvPr/>
        </p:nvCxnSpPr>
        <p:spPr>
          <a:xfrm rot="10800000">
            <a:off x="2937334" y="2033601"/>
            <a:ext cx="0" cy="2410200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2" name="Google Shape;202;p26">
            <a:hlinkClick/>
          </p:cNvPr>
          <p:cNvCxnSpPr/>
          <p:nvPr/>
        </p:nvCxnSpPr>
        <p:spPr>
          <a:xfrm rot="10800000">
            <a:off x="4473931" y="1196316"/>
            <a:ext cx="0" cy="5079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26"/>
          <p:cNvSpPr/>
          <p:nvPr/>
        </p:nvSpPr>
        <p:spPr>
          <a:xfrm>
            <a:off x="3197330" y="881650"/>
            <a:ext cx="2537400" cy="4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Our </a:t>
            </a:r>
            <a:r>
              <a:rPr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Methodology</a:t>
            </a:r>
            <a:endParaRPr sz="1100"/>
          </a:p>
        </p:txBody>
      </p:sp>
      <p:sp>
        <p:nvSpPr>
          <p:cNvPr id="204" name="Google Shape;204;p26"/>
          <p:cNvSpPr/>
          <p:nvPr/>
        </p:nvSpPr>
        <p:spPr>
          <a:xfrm>
            <a:off x="3197330" y="1488216"/>
            <a:ext cx="25374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2</a:t>
            </a:r>
            <a:endParaRPr sz="1100"/>
          </a:p>
        </p:txBody>
      </p:sp>
      <p:cxnSp>
        <p:nvCxnSpPr>
          <p:cNvPr id="205" name="Google Shape;205;p26">
            <a:hlinkClick/>
          </p:cNvPr>
          <p:cNvCxnSpPr/>
          <p:nvPr/>
        </p:nvCxnSpPr>
        <p:spPr>
          <a:xfrm rot="10800000">
            <a:off x="1407975" y="1396418"/>
            <a:ext cx="0" cy="5079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" name="Google Shape;206;p26"/>
          <p:cNvSpPr/>
          <p:nvPr/>
        </p:nvSpPr>
        <p:spPr>
          <a:xfrm>
            <a:off x="139805" y="1488216"/>
            <a:ext cx="25374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1</a:t>
            </a:r>
            <a:endParaRPr sz="1100"/>
          </a:p>
        </p:txBody>
      </p:sp>
      <p:cxnSp>
        <p:nvCxnSpPr>
          <p:cNvPr id="207" name="Google Shape;207;p26">
            <a:hlinkClick/>
          </p:cNvPr>
          <p:cNvCxnSpPr/>
          <p:nvPr/>
        </p:nvCxnSpPr>
        <p:spPr>
          <a:xfrm rot="10800000">
            <a:off x="7599332" y="1396418"/>
            <a:ext cx="0" cy="5079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26">
            <a:hlinkClick/>
          </p:cNvPr>
          <p:cNvCxnSpPr/>
          <p:nvPr/>
        </p:nvCxnSpPr>
        <p:spPr>
          <a:xfrm>
            <a:off x="1403212" y="1396418"/>
            <a:ext cx="62010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p26"/>
          <p:cNvSpPr/>
          <p:nvPr/>
        </p:nvSpPr>
        <p:spPr>
          <a:xfrm>
            <a:off x="6254855" y="1488216"/>
            <a:ext cx="25374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3</a:t>
            </a:r>
            <a:endParaRPr sz="1100"/>
          </a:p>
        </p:txBody>
      </p:sp>
      <p:sp>
        <p:nvSpPr>
          <p:cNvPr id="210" name="Google Shape;210;p26"/>
          <p:cNvSpPr/>
          <p:nvPr/>
        </p:nvSpPr>
        <p:spPr>
          <a:xfrm>
            <a:off x="147042" y="2033671"/>
            <a:ext cx="2537400" cy="1148400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1" name="Google Shape;211;p26"/>
          <p:cNvSpPr/>
          <p:nvPr/>
        </p:nvSpPr>
        <p:spPr>
          <a:xfrm>
            <a:off x="147050" y="3295475"/>
            <a:ext cx="2547000" cy="1356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141617" y="2033671"/>
            <a:ext cx="2537400" cy="246000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		</a:t>
            </a:r>
            <a:endParaRPr sz="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SVM Model </a:t>
            </a:r>
            <a:endParaRPr b="1"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3" name="Google Shape;213;p26"/>
          <p:cNvSpPr/>
          <p:nvPr/>
        </p:nvSpPr>
        <p:spPr>
          <a:xfrm>
            <a:off x="147042" y="3295464"/>
            <a:ext cx="2537400" cy="246000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Used</a:t>
            </a:r>
            <a:endParaRPr sz="1100"/>
          </a:p>
        </p:txBody>
      </p:sp>
      <p:sp>
        <p:nvSpPr>
          <p:cNvPr id="214" name="Google Shape;214;p26"/>
          <p:cNvSpPr/>
          <p:nvPr/>
        </p:nvSpPr>
        <p:spPr>
          <a:xfrm>
            <a:off x="3195624" y="2033671"/>
            <a:ext cx="2537400" cy="1148400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5" name="Google Shape;215;p26"/>
          <p:cNvSpPr/>
          <p:nvPr/>
        </p:nvSpPr>
        <p:spPr>
          <a:xfrm>
            <a:off x="3195625" y="3295475"/>
            <a:ext cx="2543100" cy="13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6254855" y="2033671"/>
            <a:ext cx="2537400" cy="1148400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7" name="Google Shape;217;p26"/>
          <p:cNvSpPr/>
          <p:nvPr/>
        </p:nvSpPr>
        <p:spPr>
          <a:xfrm>
            <a:off x="6249725" y="3296075"/>
            <a:ext cx="2542500" cy="13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6254850" y="2033798"/>
            <a:ext cx="2537400" cy="246000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RandomForestRegressor and Classification</a:t>
            </a:r>
            <a:endParaRPr b="1" sz="9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9" name="Google Shape;219;p26"/>
          <p:cNvSpPr txBox="1"/>
          <p:nvPr/>
        </p:nvSpPr>
        <p:spPr>
          <a:xfrm>
            <a:off x="136394" y="3624376"/>
            <a:ext cx="253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0" name="Google Shape;220;p26"/>
          <p:cNvSpPr txBox="1"/>
          <p:nvPr/>
        </p:nvSpPr>
        <p:spPr>
          <a:xfrm>
            <a:off x="6254855" y="2353196"/>
            <a:ext cx="253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1" name="Google Shape;221;p26"/>
          <p:cNvSpPr txBox="1"/>
          <p:nvPr/>
        </p:nvSpPr>
        <p:spPr>
          <a:xfrm>
            <a:off x="6249739" y="3630700"/>
            <a:ext cx="253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222" name="Google Shape;222;p26">
            <a:hlinkClick/>
          </p:cNvPr>
          <p:cNvCxnSpPr/>
          <p:nvPr/>
        </p:nvCxnSpPr>
        <p:spPr>
          <a:xfrm rot="10800000">
            <a:off x="5984468" y="2033601"/>
            <a:ext cx="0" cy="2410200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" name="Google Shape;223;p26"/>
          <p:cNvSpPr txBox="1"/>
          <p:nvPr/>
        </p:nvSpPr>
        <p:spPr>
          <a:xfrm>
            <a:off x="2992238" y="2184475"/>
            <a:ext cx="27669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Helvetica Neue"/>
              <a:buAutoNum type="romanUcPeriod"/>
            </a:pPr>
            <a:r>
              <a:rPr lang="en" sz="700">
                <a:latin typeface="Helvetica Neue"/>
                <a:ea typeface="Helvetica Neue"/>
                <a:cs typeface="Helvetica Neue"/>
                <a:sym typeface="Helvetica Neue"/>
              </a:rPr>
              <a:t>Import the data from </a:t>
            </a:r>
            <a:r>
              <a:rPr lang="en" sz="700">
                <a:latin typeface="Helvetica Neue"/>
                <a:ea typeface="Helvetica Neue"/>
                <a:cs typeface="Helvetica Neue"/>
                <a:sym typeface="Helvetica Neue"/>
              </a:rPr>
              <a:t>finance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Helvetica Neue"/>
              <a:buAutoNum type="romanUcPeriod"/>
            </a:pPr>
            <a:r>
              <a:rPr lang="en" sz="700">
                <a:latin typeface="Helvetica Neue"/>
                <a:ea typeface="Helvetica Neue"/>
                <a:cs typeface="Helvetica Neue"/>
                <a:sym typeface="Helvetica Neue"/>
              </a:rPr>
              <a:t>Normalized data 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Helvetica Neue"/>
              <a:buAutoNum type="romanUcPeriod"/>
            </a:pPr>
            <a:r>
              <a:rPr lang="en" sz="700">
                <a:latin typeface="Helvetica Neue"/>
                <a:ea typeface="Helvetica Neue"/>
                <a:cs typeface="Helvetica Neue"/>
                <a:sym typeface="Helvetica Neue"/>
              </a:rPr>
              <a:t>Create the SMA trading algorithm using rolling technical indicators from the pandas library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Helvetica Neue"/>
              <a:buAutoNum type="romanUcPeriod"/>
            </a:pPr>
            <a:r>
              <a:rPr lang="en" sz="700">
                <a:latin typeface="Helvetica Neue"/>
                <a:ea typeface="Helvetica Neue"/>
                <a:cs typeface="Helvetica Neue"/>
                <a:sym typeface="Helvetica Neue"/>
              </a:rPr>
              <a:t>Import LogisticRegression from sklearn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Helvetica Neue"/>
              <a:buAutoNum type="romanUcPeriod"/>
            </a:pPr>
            <a:r>
              <a:rPr lang="en" sz="700">
                <a:latin typeface="Helvetica Neue"/>
                <a:ea typeface="Helvetica Neue"/>
                <a:cs typeface="Helvetica Neue"/>
                <a:sym typeface="Helvetica Neue"/>
              </a:rPr>
              <a:t>Fit the model and predict values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Helvetica Neue"/>
              <a:buAutoNum type="romanUcPeriod"/>
            </a:pPr>
            <a:r>
              <a:rPr lang="en" sz="700">
                <a:latin typeface="Helvetica Neue"/>
                <a:ea typeface="Helvetica Neue"/>
                <a:cs typeface="Helvetica Neue"/>
                <a:sym typeface="Helvetica Neue"/>
              </a:rPr>
              <a:t>Print out the classification report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Helvetica Neue"/>
              <a:buAutoNum type="romanUcPeriod"/>
            </a:pPr>
            <a:r>
              <a:rPr lang="en" sz="700">
                <a:latin typeface="Helvetica Neue"/>
                <a:ea typeface="Helvetica Neue"/>
                <a:cs typeface="Helvetica Neue"/>
                <a:sym typeface="Helvetica Neue"/>
              </a:rPr>
              <a:t>Backtesting the model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6080525" y="2216100"/>
            <a:ext cx="28824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AutoNum type="romanUcPeriod"/>
            </a:pP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 the data from finance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AutoNum type="romanUcPeriod"/>
            </a:pP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Split X and y by train_test_split function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AutoNum type="romanUcPeriod"/>
            </a:pP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 RandomForestRegressor from sklearn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AutoNum type="romanUcPeriod"/>
            </a:pP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Fit the model and predict values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AutoNum type="romanUcPeriod"/>
            </a:pP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Visualised data by scatter plot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AutoNum type="romanUcPeriod"/>
            </a:pP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 the metrics for the linear regression model (r2,mse,rmse,std) and classification report for classification model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AutoNum type="romanUcPeriod"/>
            </a:pP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Backtesting the model</a:t>
            </a:r>
            <a:endParaRPr/>
          </a:p>
        </p:txBody>
      </p:sp>
      <p:sp>
        <p:nvSpPr>
          <p:cNvPr id="225" name="Google Shape;225;p26"/>
          <p:cNvSpPr txBox="1"/>
          <p:nvPr/>
        </p:nvSpPr>
        <p:spPr>
          <a:xfrm>
            <a:off x="242150" y="3654875"/>
            <a:ext cx="23259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Used 3 year </a:t>
            </a: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historical closing price data for the following cryptocurrencies</a:t>
            </a: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Helvetica Neue"/>
              <a:buAutoNum type="arabicPeriod"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Bitcoin 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Helvetica Neue"/>
              <a:buAutoNum type="arabicPeriod"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Ethereum 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Helvetica Neue"/>
              <a:buAutoNum type="arabicPeriod"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XRP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Helvetica Neue"/>
              <a:buAutoNum type="arabicPeriod"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BNB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3192192" y="2008684"/>
            <a:ext cx="2537400" cy="246000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		</a:t>
            </a:r>
            <a:endParaRPr sz="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Logistic Regression</a:t>
            </a:r>
            <a:endParaRPr b="1"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7" name="Google Shape;227;p26"/>
          <p:cNvSpPr/>
          <p:nvPr/>
        </p:nvSpPr>
        <p:spPr>
          <a:xfrm>
            <a:off x="3192192" y="3295514"/>
            <a:ext cx="2537400" cy="246000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Used</a:t>
            </a:r>
            <a:endParaRPr sz="1100"/>
          </a:p>
        </p:txBody>
      </p:sp>
      <p:sp>
        <p:nvSpPr>
          <p:cNvPr id="228" name="Google Shape;228;p26"/>
          <p:cNvSpPr/>
          <p:nvPr/>
        </p:nvSpPr>
        <p:spPr>
          <a:xfrm>
            <a:off x="6249892" y="3311414"/>
            <a:ext cx="2537400" cy="246000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Used</a:t>
            </a:r>
            <a:endParaRPr sz="1100"/>
          </a:p>
        </p:txBody>
      </p:sp>
      <p:sp>
        <p:nvSpPr>
          <p:cNvPr id="229" name="Google Shape;229;p26"/>
          <p:cNvSpPr txBox="1"/>
          <p:nvPr/>
        </p:nvSpPr>
        <p:spPr>
          <a:xfrm>
            <a:off x="3297950" y="3654975"/>
            <a:ext cx="23259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Used 3 year historical closing price data for the following cryptocurrencies 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Helvetica Neue"/>
              <a:buAutoNum type="arabicPeriod"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Bitcoin 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Helvetica Neue"/>
              <a:buAutoNum type="arabicPeriod"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Ethereum 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Helvetica Neue"/>
              <a:buAutoNum type="arabicPeriod"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XRP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Helvetica Neue"/>
              <a:buAutoNum type="arabicPeriod"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BNB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6345100" y="3686775"/>
            <a:ext cx="23259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Used 3 year historical closing price data for the following cryptocurrencies 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Helvetica Neue"/>
              <a:buAutoNum type="arabicPeriod"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Bitcoin 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Helvetica Neue"/>
              <a:buAutoNum type="arabicPeriod"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Ethereum 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Helvetica Neue"/>
              <a:buAutoNum type="arabicPeriod"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XRP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Helvetica Neue"/>
              <a:buAutoNum type="arabicPeriod"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BNB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0" y="2240425"/>
            <a:ext cx="27669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Helvetica Neue"/>
              <a:buAutoNum type="romanUcPeriod"/>
            </a:pPr>
            <a:r>
              <a:rPr lang="en" sz="700">
                <a:latin typeface="Helvetica Neue"/>
                <a:ea typeface="Helvetica Neue"/>
                <a:cs typeface="Helvetica Neue"/>
                <a:sym typeface="Helvetica Neue"/>
              </a:rPr>
              <a:t>Import the data from finance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Helvetica Neue"/>
              <a:buAutoNum type="romanUcPeriod"/>
            </a:pPr>
            <a:r>
              <a:rPr lang="en" sz="700">
                <a:latin typeface="Helvetica Neue"/>
                <a:ea typeface="Helvetica Neue"/>
                <a:cs typeface="Helvetica Neue"/>
                <a:sym typeface="Helvetica Neue"/>
              </a:rPr>
              <a:t>Normalized data 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Helvetica Neue"/>
              <a:buAutoNum type="romanUcPeriod"/>
            </a:pPr>
            <a:r>
              <a:rPr lang="en" sz="700">
                <a:latin typeface="Helvetica Neue"/>
                <a:ea typeface="Helvetica Neue"/>
                <a:cs typeface="Helvetica Neue"/>
                <a:sym typeface="Helvetica Neue"/>
              </a:rPr>
              <a:t>Create the SMA trading algorithm using rolling technical indicators from the pandas library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Helvetica Neue"/>
              <a:buAutoNum type="romanUcPeriod"/>
            </a:pPr>
            <a:r>
              <a:rPr lang="en" sz="700">
                <a:latin typeface="Helvetica Neue"/>
                <a:ea typeface="Helvetica Neue"/>
                <a:cs typeface="Helvetica Neue"/>
                <a:sym typeface="Helvetica Neue"/>
              </a:rPr>
              <a:t>Import SVM Model from sklearn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Helvetica Neue"/>
              <a:buAutoNum type="romanUcPeriod"/>
            </a:pPr>
            <a:r>
              <a:rPr lang="en" sz="700">
                <a:latin typeface="Helvetica Neue"/>
                <a:ea typeface="Helvetica Neue"/>
                <a:cs typeface="Helvetica Neue"/>
                <a:sym typeface="Helvetica Neue"/>
              </a:rPr>
              <a:t>Fit the model and predict values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Helvetica Neue"/>
              <a:buAutoNum type="romanUcPeriod"/>
            </a:pPr>
            <a:r>
              <a:rPr lang="en" sz="700">
                <a:latin typeface="Helvetica Neue"/>
                <a:ea typeface="Helvetica Neue"/>
                <a:cs typeface="Helvetica Neue"/>
                <a:sym typeface="Helvetica Neue"/>
              </a:rPr>
              <a:t>Print out the classification report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Helvetica Neue"/>
              <a:buAutoNum type="romanUcPeriod"/>
            </a:pPr>
            <a:r>
              <a:rPr lang="en" sz="700">
                <a:latin typeface="Helvetica Neue"/>
                <a:ea typeface="Helvetica Neue"/>
                <a:cs typeface="Helvetica Neue"/>
                <a:sym typeface="Helvetica Neue"/>
              </a:rPr>
              <a:t>Backtesting the model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114655" y="56070"/>
            <a:ext cx="6914700" cy="55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Cleanup/Preparation</a:t>
            </a:r>
            <a:endParaRPr/>
          </a:p>
        </p:txBody>
      </p:sp>
      <p:graphicFrame>
        <p:nvGraphicFramePr>
          <p:cNvPr id="237" name="Google Shape;237;p27"/>
          <p:cNvGraphicFramePr/>
          <p:nvPr/>
        </p:nvGraphicFramePr>
        <p:xfrm>
          <a:off x="339325" y="938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{B2FE294D-1275-4D93-9C66-37D1CF5BCCF0}</a:tableStyleId>
              </a:tblPr>
              <a:tblGrid>
                <a:gridCol w="3896650"/>
                <a:gridCol w="3896650"/>
              </a:tblGrid>
              <a:tr h="487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Data Clean Up/Preparation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Why we did this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73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We normalized the data by divide the data by the first row</a:t>
                      </a:r>
                      <a:endParaRPr i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Because the prices of cryptocurrencies are various differences price-level</a:t>
                      </a:r>
                      <a:endParaRPr i="1"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2"/>
                    </a:solidFill>
                  </a:tcPr>
                </a:tc>
              </a:tr>
              <a:tr h="487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Created separate a column within DataFrame for daily returns using .pct_change() for each crypto</a:t>
                      </a:r>
                      <a:endParaRPr i="1"/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This was to be used for our technical indicators</a:t>
                      </a:r>
                      <a:endParaRPr i="1"/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</a:tr>
              <a:tr h="487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</a:rPr>
                        <a:t>Created separate columns within DataFrame for signal</a:t>
                      </a:r>
                      <a:endParaRPr i="1"/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This was to be used as a technical indicator</a:t>
                      </a:r>
                      <a:endParaRPr i="1"/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</a:tr>
              <a:tr h="487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</a:rPr>
                        <a:t>Only </a:t>
                      </a:r>
                      <a:r>
                        <a:rPr i="1" lang="en">
                          <a:solidFill>
                            <a:schemeClr val="dk1"/>
                          </a:solidFill>
                        </a:rPr>
                        <a:t>used three year historical crypto data</a:t>
                      </a:r>
                      <a:endParaRPr i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This was to </a:t>
                      </a:r>
                      <a:r>
                        <a:rPr i="1" lang="en"/>
                        <a:t>ensure that we accounted for the fact that covid caused volatile prices</a:t>
                      </a:r>
                      <a:endParaRPr i="1"/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/>
        </p:nvSpPr>
        <p:spPr>
          <a:xfrm>
            <a:off x="530887" y="2055248"/>
            <a:ext cx="51738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Helvetica Neue"/>
              <a:buNone/>
            </a:pPr>
            <a:r>
              <a:rPr b="1" lang="en" sz="50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 Analysis</a:t>
            </a:r>
            <a:endParaRPr b="1" sz="50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/>
          <p:nvPr/>
        </p:nvSpPr>
        <p:spPr>
          <a:xfrm>
            <a:off x="298171" y="876479"/>
            <a:ext cx="353100" cy="353100"/>
          </a:xfrm>
          <a:prstGeom prst="ellipse">
            <a:avLst/>
          </a:prstGeom>
          <a:solidFill>
            <a:srgbClr val="B2B2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9"/>
          <p:cNvSpPr txBox="1"/>
          <p:nvPr>
            <p:ph type="title"/>
          </p:nvPr>
        </p:nvSpPr>
        <p:spPr>
          <a:xfrm>
            <a:off x="114655" y="56070"/>
            <a:ext cx="6914735" cy="552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</a:pPr>
            <a:r>
              <a:rPr lang="en"/>
              <a:t>SVM Model</a:t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>
            <a:off x="293503" y="755423"/>
            <a:ext cx="4731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1" sz="22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752175" y="768325"/>
            <a:ext cx="1806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latin typeface="Helvetica Neue"/>
                <a:ea typeface="Helvetica Neue"/>
                <a:cs typeface="Helvetica Neue"/>
                <a:sym typeface="Helvetica Neue"/>
              </a:rPr>
              <a:t>Preparing SMA </a:t>
            </a:r>
            <a:br>
              <a:rPr b="1" lang="en" sz="105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1050">
                <a:latin typeface="Helvetica Neue"/>
                <a:ea typeface="Helvetica Neue"/>
                <a:cs typeface="Helvetica Neue"/>
                <a:sym typeface="Helvetica Neue"/>
              </a:rPr>
              <a:t>Technical Indicator </a:t>
            </a: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3211771" y="876479"/>
            <a:ext cx="353100" cy="353100"/>
          </a:xfrm>
          <a:prstGeom prst="ellipse">
            <a:avLst/>
          </a:prstGeom>
          <a:solidFill>
            <a:srgbClr val="B2B2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3211766" y="755423"/>
            <a:ext cx="4731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1" sz="22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3461475" y="768325"/>
            <a:ext cx="207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  <a:br>
              <a:rPr b="1" lang="en" sz="105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1050">
                <a:latin typeface="Helvetica Neue"/>
                <a:ea typeface="Helvetica Neue"/>
                <a:cs typeface="Helvetica Neue"/>
                <a:sym typeface="Helvetica Neue"/>
              </a:rPr>
              <a:t> Adjustments</a:t>
            </a:r>
            <a:endParaRPr/>
          </a:p>
        </p:txBody>
      </p:sp>
      <p:sp>
        <p:nvSpPr>
          <p:cNvPr id="255" name="Google Shape;255;p29"/>
          <p:cNvSpPr/>
          <p:nvPr/>
        </p:nvSpPr>
        <p:spPr>
          <a:xfrm>
            <a:off x="6065375" y="876475"/>
            <a:ext cx="353100" cy="353100"/>
          </a:xfrm>
          <a:prstGeom prst="ellipse">
            <a:avLst/>
          </a:prstGeom>
          <a:solidFill>
            <a:srgbClr val="B2B2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6010053" y="755423"/>
            <a:ext cx="4731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1" sz="22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6184175" y="768325"/>
            <a:ext cx="3026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latin typeface="Helvetica Neue"/>
                <a:ea typeface="Helvetica Neue"/>
                <a:cs typeface="Helvetica Neue"/>
                <a:sym typeface="Helvetica Neue"/>
              </a:rPr>
              <a:t>Model Metrics from Training</a:t>
            </a:r>
            <a:br>
              <a:rPr b="1" lang="en" sz="105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1050">
                <a:latin typeface="Helvetica Neue"/>
                <a:ea typeface="Helvetica Neue"/>
                <a:cs typeface="Helvetica Neue"/>
                <a:sym typeface="Helvetica Neue"/>
              </a:rPr>
              <a:t> and Backtesting  </a:t>
            </a:r>
            <a:endParaRPr/>
          </a:p>
        </p:txBody>
      </p:sp>
      <p:sp>
        <p:nvSpPr>
          <p:cNvPr id="258" name="Google Shape;258;p29"/>
          <p:cNvSpPr txBox="1"/>
          <p:nvPr/>
        </p:nvSpPr>
        <p:spPr>
          <a:xfrm>
            <a:off x="217575" y="1400100"/>
            <a:ext cx="28761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sma_fast 50,sma_slow=100)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Set the X value to be the SMA fast and slow variables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Set the Y value to trading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signal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which initially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produced a 1 when returns &gt; 0 and a -1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when returns &lt; 0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Fit in the model and predict values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Conduct Backtesting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9" name="Google Shape;259;p29"/>
          <p:cNvSpPr txBox="1"/>
          <p:nvPr/>
        </p:nvSpPr>
        <p:spPr>
          <a:xfrm>
            <a:off x="3021275" y="1355850"/>
            <a:ext cx="2876100" cy="3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initially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flawed as -1 indicator not being trained for ETH within ML training</a:t>
            </a:r>
            <a:br>
              <a:rPr lang="en">
                <a:latin typeface="Helvetica Neue"/>
                <a:ea typeface="Helvetica Neue"/>
                <a:cs typeface="Helvetica Neue"/>
                <a:sym typeface="Helvetica Neue"/>
              </a:rPr>
            </a:b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Adjusted model to include greater proportion of total data in training. Increased from 4 months to 10 months.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962" y="2172925"/>
            <a:ext cx="2435026" cy="10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5877025" y="1350625"/>
            <a:ext cx="1859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latin typeface="Helvetica Neue"/>
                <a:ea typeface="Helvetica Neue"/>
                <a:cs typeface="Helvetica Neue"/>
                <a:sym typeface="Helvetica Neue"/>
              </a:rPr>
              <a:t>Model Metrics</a:t>
            </a:r>
            <a:endParaRPr sz="1200"/>
          </a:p>
        </p:txBody>
      </p:sp>
      <p:sp>
        <p:nvSpPr>
          <p:cNvPr id="262" name="Google Shape;262;p29"/>
          <p:cNvSpPr txBox="1"/>
          <p:nvPr/>
        </p:nvSpPr>
        <p:spPr>
          <a:xfrm>
            <a:off x="7719600" y="1350625"/>
            <a:ext cx="1424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latin typeface="Helvetica Neue"/>
                <a:ea typeface="Helvetica Neue"/>
                <a:cs typeface="Helvetica Neue"/>
                <a:sym typeface="Helvetica Neue"/>
              </a:rPr>
              <a:t>Backtesting</a:t>
            </a:r>
            <a:r>
              <a:rPr b="1" lang="en" sz="850">
                <a:latin typeface="Helvetica Neue"/>
                <a:ea typeface="Helvetica Neue"/>
                <a:cs typeface="Helvetica Neue"/>
                <a:sym typeface="Helvetica Neue"/>
              </a:rPr>
              <a:t> Metrics</a:t>
            </a:r>
            <a:endParaRPr sz="1200"/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5463" y="1659425"/>
            <a:ext cx="1533937" cy="29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7495" y="1626000"/>
            <a:ext cx="1424400" cy="290943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5602950" y="1761775"/>
            <a:ext cx="880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latin typeface="Helvetica Neue"/>
                <a:ea typeface="Helvetica Neue"/>
                <a:cs typeface="Helvetica Neue"/>
                <a:sym typeface="Helvetica Neue"/>
              </a:rPr>
              <a:t>BTC</a:t>
            </a:r>
            <a:endParaRPr sz="1200"/>
          </a:p>
        </p:txBody>
      </p:sp>
      <p:sp>
        <p:nvSpPr>
          <p:cNvPr id="266" name="Google Shape;266;p29"/>
          <p:cNvSpPr txBox="1"/>
          <p:nvPr/>
        </p:nvSpPr>
        <p:spPr>
          <a:xfrm>
            <a:off x="5602950" y="2418925"/>
            <a:ext cx="880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latin typeface="Helvetica Neue"/>
                <a:ea typeface="Helvetica Neue"/>
                <a:cs typeface="Helvetica Neue"/>
                <a:sym typeface="Helvetica Neue"/>
              </a:rPr>
              <a:t>ETH</a:t>
            </a:r>
            <a:endParaRPr sz="1200"/>
          </a:p>
        </p:txBody>
      </p:sp>
      <p:sp>
        <p:nvSpPr>
          <p:cNvPr id="267" name="Google Shape;267;p29"/>
          <p:cNvSpPr txBox="1"/>
          <p:nvPr/>
        </p:nvSpPr>
        <p:spPr>
          <a:xfrm>
            <a:off x="5602950" y="3177375"/>
            <a:ext cx="880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latin typeface="Helvetica Neue"/>
                <a:ea typeface="Helvetica Neue"/>
                <a:cs typeface="Helvetica Neue"/>
                <a:sym typeface="Helvetica Neue"/>
              </a:rPr>
              <a:t>BNB</a:t>
            </a:r>
            <a:endParaRPr sz="1200"/>
          </a:p>
        </p:txBody>
      </p:sp>
      <p:sp>
        <p:nvSpPr>
          <p:cNvPr id="268" name="Google Shape;268;p29"/>
          <p:cNvSpPr txBox="1"/>
          <p:nvPr/>
        </p:nvSpPr>
        <p:spPr>
          <a:xfrm>
            <a:off x="5602950" y="3864325"/>
            <a:ext cx="880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latin typeface="Helvetica Neue"/>
                <a:ea typeface="Helvetica Neue"/>
                <a:cs typeface="Helvetica Neue"/>
                <a:sym typeface="Helvetica Neue"/>
              </a:rPr>
              <a:t>XRP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type="title"/>
          </p:nvPr>
        </p:nvSpPr>
        <p:spPr>
          <a:xfrm>
            <a:off x="114655" y="56070"/>
            <a:ext cx="6914700" cy="55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74" name="Google Shape;274;p30"/>
          <p:cNvSpPr txBox="1"/>
          <p:nvPr/>
        </p:nvSpPr>
        <p:spPr>
          <a:xfrm>
            <a:off x="267000" y="744825"/>
            <a:ext cx="4075500" cy="30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★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Use the normalized data instead of doing a scale processing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★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Create the SMA trading algorithm using rolling technical indicators from the pandas library.(sma_fast = 50,sma_slow=100)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★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Set the X and y values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★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Fit in the model and predict values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★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Classification report in order to evaluate the model performance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★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Backtesting a Machine Learning Trading Algorithm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★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Evaluate the model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4342500" y="744825"/>
            <a:ext cx="25857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Classification report based on training data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6815850" y="744825"/>
            <a:ext cx="2328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Backtesting report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316200" y="3752225"/>
            <a:ext cx="37593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Note: iterate the model with SMA trading algorithm using technical indicators from the finta library; the result provided more accuracy on training dataset, however; ETH and BNB datasets have none correctly predictions on -1 class 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075" y="959325"/>
            <a:ext cx="2585774" cy="31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 rotWithShape="1">
          <a:blip r:embed="rId4">
            <a:alphaModFix/>
          </a:blip>
          <a:srcRect b="0" l="4812" r="6060" t="0"/>
          <a:stretch/>
        </p:blipFill>
        <p:spPr>
          <a:xfrm>
            <a:off x="6690600" y="959325"/>
            <a:ext cx="2453400" cy="31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A1936C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